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76" r:id="rId8"/>
    <p:sldId id="273" r:id="rId9"/>
    <p:sldId id="263" r:id="rId10"/>
    <p:sldId id="264" r:id="rId11"/>
    <p:sldId id="265" r:id="rId12"/>
    <p:sldId id="272" r:id="rId13"/>
    <p:sldId id="266" r:id="rId14"/>
    <p:sldId id="274" r:id="rId15"/>
    <p:sldId id="267" r:id="rId16"/>
    <p:sldId id="268" r:id="rId17"/>
    <p:sldId id="269" r:id="rId18"/>
    <p:sldId id="270" r:id="rId19"/>
    <p:sldId id="271" r:id="rId2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1F64"/>
    <a:srgbClr val="D9DF39"/>
    <a:srgbClr val="F1F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563"/>
  </p:normalViewPr>
  <p:slideViewPr>
    <p:cSldViewPr snapToGrid="0" snapToObjects="1">
      <p:cViewPr>
        <p:scale>
          <a:sx n="74" d="100"/>
          <a:sy n="74" d="100"/>
        </p:scale>
        <p:origin x="976" y="3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97472-2D36-A646-AEC0-97AF3E1AB781}" type="datetimeFigureOut">
              <a:rPr lang="es-ES_tradnl" smtClean="0"/>
              <a:t>26/10/18</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F815A-9AFF-ED4D-B70E-2F37F6484461}" type="slidenum">
              <a:rPr lang="es-ES_tradnl" smtClean="0"/>
              <a:t>‹Nr.›</a:t>
            </a:fld>
            <a:endParaRPr lang="es-ES_tradnl"/>
          </a:p>
        </p:txBody>
      </p:sp>
    </p:spTree>
    <p:extLst>
      <p:ext uri="{BB962C8B-B14F-4D97-AF65-F5344CB8AC3E}">
        <p14:creationId xmlns:p14="http://schemas.microsoft.com/office/powerpoint/2010/main" val="9706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77F815A-9AFF-ED4D-B70E-2F37F6484461}" type="slidenum">
              <a:rPr lang="es-ES_tradnl" smtClean="0"/>
              <a:t>7</a:t>
            </a:fld>
            <a:endParaRPr lang="es-ES_tradnl"/>
          </a:p>
        </p:txBody>
      </p:sp>
    </p:spTree>
    <p:extLst>
      <p:ext uri="{BB962C8B-B14F-4D97-AF65-F5344CB8AC3E}">
        <p14:creationId xmlns:p14="http://schemas.microsoft.com/office/powerpoint/2010/main" val="16437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12202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28910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1330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1648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4160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125977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93613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123670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197767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9424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B54432E-307B-AA45-8ADA-45779278157A}" type="datetimeFigureOut">
              <a:rPr lang="es-ES_tradnl" smtClean="0"/>
              <a:t>26/10/18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12151400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4432E-307B-AA45-8ADA-45779278157A}" type="datetimeFigureOut">
              <a:rPr lang="es-ES_tradnl" smtClean="0"/>
              <a:t>26/10/18</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07107-A30D-0B48-A144-31E954CC1C19}" type="slidenum">
              <a:rPr lang="es-ES_tradnl" smtClean="0"/>
              <a:t>‹Nr.›</a:t>
            </a:fld>
            <a:endParaRPr lang="es-ES_tradnl"/>
          </a:p>
        </p:txBody>
      </p:sp>
    </p:spTree>
    <p:extLst>
      <p:ext uri="{BB962C8B-B14F-4D97-AF65-F5344CB8AC3E}">
        <p14:creationId xmlns:p14="http://schemas.microsoft.com/office/powerpoint/2010/main" val="1089401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hyperlink" Target="https://www.youtube.com/watch?v=70g0T4fPct0&amp;t=301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p>
        </p:txBody>
      </p:sp>
      <p:sp>
        <p:nvSpPr>
          <p:cNvPr id="6" name="CuadroTexto 5"/>
          <p:cNvSpPr txBox="1"/>
          <p:nvPr/>
        </p:nvSpPr>
        <p:spPr>
          <a:xfrm>
            <a:off x="999641" y="2228671"/>
            <a:ext cx="7144718" cy="1200329"/>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EL PAPEL DE LA VERDAD EN LOS MODELOS DE JUSTICIA TRANSICIONAL</a:t>
            </a:r>
            <a:endParaRPr lang="es-ES_tradnl" sz="3600" dirty="0">
              <a:latin typeface="Abadi MT Condensed Extra Bold" charset="0"/>
              <a:ea typeface="Abadi MT Condensed Extra Bold" charset="0"/>
              <a:cs typeface="Abadi MT Condensed Extra Bold" charset="0"/>
            </a:endParaRPr>
          </a:p>
        </p:txBody>
      </p:sp>
      <p:sp>
        <p:nvSpPr>
          <p:cNvPr id="9" name="Rectángulo 8"/>
          <p:cNvSpPr/>
          <p:nvPr/>
        </p:nvSpPr>
        <p:spPr>
          <a:xfrm>
            <a:off x="1263112" y="3356159"/>
            <a:ext cx="6617776" cy="45719"/>
          </a:xfrm>
          <a:prstGeom prst="rect">
            <a:avLst/>
          </a:prstGeom>
          <a:solidFill>
            <a:srgbClr val="D9D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0280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image12.png"/>
          <p:cNvPicPr/>
          <p:nvPr/>
        </p:nvPicPr>
        <p:blipFill>
          <a:blip r:embed="rId2"/>
          <a:srcRect/>
          <a:stretch>
            <a:fillRect/>
          </a:stretch>
        </p:blipFill>
        <p:spPr>
          <a:xfrm>
            <a:off x="3625516" y="120323"/>
            <a:ext cx="5181600" cy="6617354"/>
          </a:xfrm>
          <a:prstGeom prst="rect">
            <a:avLst/>
          </a:prstGeom>
          <a:ln/>
        </p:spPr>
      </p:pic>
      <p:sp>
        <p:nvSpPr>
          <p:cNvPr id="5" name="CuadroTexto 4"/>
          <p:cNvSpPr txBox="1"/>
          <p:nvPr/>
        </p:nvSpPr>
        <p:spPr>
          <a:xfrm>
            <a:off x="144883" y="152068"/>
            <a:ext cx="3143749" cy="1243595"/>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¿Quiénes son las víctimas?</a:t>
            </a:r>
            <a:endParaRPr lang="es-ES_tradnl" sz="3600" dirty="0">
              <a:latin typeface="Abadi MT Condensed Extra Bold" charset="0"/>
              <a:ea typeface="Abadi MT Condensed Extra Bold" charset="0"/>
              <a:cs typeface="Abadi MT Condensed Extra Bold" charset="0"/>
            </a:endParaRPr>
          </a:p>
        </p:txBody>
      </p:sp>
      <p:sp>
        <p:nvSpPr>
          <p:cNvPr id="6" name="Rectángulo 5"/>
          <p:cNvSpPr/>
          <p:nvPr/>
        </p:nvSpPr>
        <p:spPr>
          <a:xfrm>
            <a:off x="551162" y="1214848"/>
            <a:ext cx="2264228" cy="72532"/>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2147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image11.gif"/>
          <p:cNvPicPr/>
          <p:nvPr/>
        </p:nvPicPr>
        <p:blipFill>
          <a:blip r:embed="rId2"/>
          <a:srcRect/>
          <a:stretch>
            <a:fillRect/>
          </a:stretch>
        </p:blipFill>
        <p:spPr>
          <a:xfrm>
            <a:off x="434586" y="1511426"/>
            <a:ext cx="8249520" cy="4035132"/>
          </a:xfrm>
          <a:prstGeom prst="rect">
            <a:avLst/>
          </a:prstGeom>
          <a:ln/>
        </p:spPr>
      </p:pic>
      <p:sp>
        <p:nvSpPr>
          <p:cNvPr id="5" name="CuadroTexto 4"/>
          <p:cNvSpPr txBox="1"/>
          <p:nvPr/>
        </p:nvSpPr>
        <p:spPr>
          <a:xfrm>
            <a:off x="144883" y="152068"/>
            <a:ext cx="5316948"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¿Quiénes son las víctimas?</a:t>
            </a:r>
            <a:endParaRPr lang="es-ES_tradnl" sz="3600" dirty="0">
              <a:latin typeface="Abadi MT Condensed Extra Bold" charset="0"/>
              <a:ea typeface="Abadi MT Condensed Extra Bold" charset="0"/>
              <a:cs typeface="Abadi MT Condensed Extra Bold" charset="0"/>
            </a:endParaRPr>
          </a:p>
        </p:txBody>
      </p:sp>
      <p:sp>
        <p:nvSpPr>
          <p:cNvPr id="6" name="Rectángulo 5"/>
          <p:cNvSpPr/>
          <p:nvPr/>
        </p:nvSpPr>
        <p:spPr>
          <a:xfrm>
            <a:off x="434586" y="757646"/>
            <a:ext cx="4690868"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3756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image9.png"/>
          <p:cNvPicPr/>
          <p:nvPr/>
        </p:nvPicPr>
        <p:blipFill>
          <a:blip r:embed="rId2"/>
          <a:srcRect/>
          <a:stretch>
            <a:fillRect/>
          </a:stretch>
        </p:blipFill>
        <p:spPr>
          <a:xfrm>
            <a:off x="2130099" y="1156833"/>
            <a:ext cx="6663464" cy="5337767"/>
          </a:xfrm>
          <a:prstGeom prst="rect">
            <a:avLst/>
          </a:prstGeom>
          <a:ln/>
        </p:spPr>
      </p:pic>
      <p:sp>
        <p:nvSpPr>
          <p:cNvPr id="5" name="CuadroTexto 4"/>
          <p:cNvSpPr txBox="1"/>
          <p:nvPr/>
        </p:nvSpPr>
        <p:spPr>
          <a:xfrm>
            <a:off x="144883" y="152068"/>
            <a:ext cx="5316948"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¿Quiénes son las víctimas?</a:t>
            </a:r>
            <a:endParaRPr lang="es-ES_tradnl" sz="3600" dirty="0">
              <a:latin typeface="Abadi MT Condensed Extra Bold" charset="0"/>
              <a:ea typeface="Abadi MT Condensed Extra Bold" charset="0"/>
              <a:cs typeface="Abadi MT Condensed Extra Bold" charset="0"/>
            </a:endParaRPr>
          </a:p>
        </p:txBody>
      </p:sp>
      <p:sp>
        <p:nvSpPr>
          <p:cNvPr id="6" name="Rectángulo 5"/>
          <p:cNvSpPr/>
          <p:nvPr/>
        </p:nvSpPr>
        <p:spPr>
          <a:xfrm>
            <a:off x="434586" y="757646"/>
            <a:ext cx="4690868"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97529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2" y="1159328"/>
            <a:ext cx="7053943" cy="5290457"/>
          </a:xfrm>
          <a:prstGeom prst="rect">
            <a:avLst/>
          </a:prstGeom>
        </p:spPr>
      </p:pic>
      <p:sp>
        <p:nvSpPr>
          <p:cNvPr id="5" name="CuadroTexto 4"/>
          <p:cNvSpPr txBox="1"/>
          <p:nvPr/>
        </p:nvSpPr>
        <p:spPr>
          <a:xfrm>
            <a:off x="144883" y="152068"/>
            <a:ext cx="5316948"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¿Quiénes son las víctimas?</a:t>
            </a:r>
            <a:endParaRPr lang="es-ES_tradnl" sz="3600" dirty="0">
              <a:latin typeface="Abadi MT Condensed Extra Bold" charset="0"/>
              <a:ea typeface="Abadi MT Condensed Extra Bold" charset="0"/>
              <a:cs typeface="Abadi MT Condensed Extra Bold" charset="0"/>
            </a:endParaRPr>
          </a:p>
        </p:txBody>
      </p:sp>
      <p:sp>
        <p:nvSpPr>
          <p:cNvPr id="6" name="Rectángulo 5"/>
          <p:cNvSpPr/>
          <p:nvPr/>
        </p:nvSpPr>
        <p:spPr>
          <a:xfrm>
            <a:off x="434586" y="757646"/>
            <a:ext cx="4690868"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922952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144883" y="152068"/>
            <a:ext cx="5316948"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¿Quiénes son las víctimas?</a:t>
            </a:r>
            <a:endParaRPr lang="es-ES_tradnl" sz="3600" dirty="0">
              <a:latin typeface="Abadi MT Condensed Extra Bold" charset="0"/>
              <a:ea typeface="Abadi MT Condensed Extra Bold" charset="0"/>
              <a:cs typeface="Abadi MT Condensed Extra Bold" charset="0"/>
            </a:endParaRPr>
          </a:p>
        </p:txBody>
      </p:sp>
      <p:sp>
        <p:nvSpPr>
          <p:cNvPr id="6" name="Rectángulo 5"/>
          <p:cNvSpPr/>
          <p:nvPr/>
        </p:nvSpPr>
        <p:spPr>
          <a:xfrm>
            <a:off x="434586" y="757646"/>
            <a:ext cx="4690868"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757" y="1266425"/>
            <a:ext cx="6519263" cy="4889447"/>
          </a:xfrm>
          <a:prstGeom prst="rect">
            <a:avLst/>
          </a:prstGeom>
        </p:spPr>
      </p:pic>
    </p:spTree>
    <p:extLst>
      <p:ext uri="{BB962C8B-B14F-4D97-AF65-F5344CB8AC3E}">
        <p14:creationId xmlns:p14="http://schemas.microsoft.com/office/powerpoint/2010/main" val="841400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p:cNvSpPr txBox="1"/>
          <p:nvPr/>
        </p:nvSpPr>
        <p:spPr>
          <a:xfrm>
            <a:off x="161210" y="658254"/>
            <a:ext cx="8362303" cy="523220"/>
          </a:xfrm>
          <a:prstGeom prst="rect">
            <a:avLst/>
          </a:prstGeom>
          <a:noFill/>
        </p:spPr>
        <p:txBody>
          <a:bodyPr wrap="square" rtlCol="0">
            <a:spAutoFit/>
          </a:bodyPr>
          <a:lstStyle/>
          <a:p>
            <a:r>
              <a:rPr lang="es-ES_tradnl" sz="2800" dirty="0" smtClean="0">
                <a:latin typeface="Abadi MT Condensed Extra Bold" charset="0"/>
                <a:ea typeface="Abadi MT Condensed Extra Bold" charset="0"/>
                <a:cs typeface="Abadi MT Condensed Extra Bold" charset="0"/>
              </a:rPr>
              <a:t>Justicia, Verdad, Reparación y Garantías de No Repetición</a:t>
            </a:r>
            <a:endParaRPr lang="es-ES_tradnl" sz="2800" dirty="0">
              <a:latin typeface="Abadi MT Condensed Extra Bold" charset="0"/>
              <a:ea typeface="Abadi MT Condensed Extra Bold" charset="0"/>
              <a:cs typeface="Abadi MT Condensed Extra Bold"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25" y="2028046"/>
            <a:ext cx="8076086" cy="3703283"/>
          </a:xfrm>
          <a:prstGeom prst="rect">
            <a:avLst/>
          </a:prstGeom>
        </p:spPr>
      </p:pic>
      <p:sp>
        <p:nvSpPr>
          <p:cNvPr id="5" name="Rectángulo 4"/>
          <p:cNvSpPr/>
          <p:nvPr/>
        </p:nvSpPr>
        <p:spPr>
          <a:xfrm>
            <a:off x="161209" y="1158614"/>
            <a:ext cx="8035733"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576255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p:cNvSpPr txBox="1"/>
          <p:nvPr/>
        </p:nvSpPr>
        <p:spPr>
          <a:xfrm>
            <a:off x="390848" y="445983"/>
            <a:ext cx="3479023" cy="523220"/>
          </a:xfrm>
          <a:prstGeom prst="rect">
            <a:avLst/>
          </a:prstGeom>
          <a:noFill/>
        </p:spPr>
        <p:txBody>
          <a:bodyPr wrap="square" rtlCol="0">
            <a:spAutoFit/>
          </a:bodyPr>
          <a:lstStyle/>
          <a:p>
            <a:r>
              <a:rPr lang="es-ES_tradnl" sz="2800" dirty="0" smtClean="0">
                <a:latin typeface="Abadi MT Condensed Extra Bold" charset="0"/>
                <a:ea typeface="Abadi MT Condensed Extra Bold" charset="0"/>
                <a:cs typeface="Abadi MT Condensed Extra Bold" charset="0"/>
              </a:rPr>
              <a:t>JUSTICIA TRANSICIONAL</a:t>
            </a:r>
            <a:endParaRPr lang="es-ES_tradnl" sz="2800" dirty="0">
              <a:latin typeface="Abadi MT Condensed Extra Bold" charset="0"/>
              <a:ea typeface="Abadi MT Condensed Extra Bold" charset="0"/>
              <a:cs typeface="Abadi MT Condensed Extra Bold" charset="0"/>
            </a:endParaRPr>
          </a:p>
        </p:txBody>
      </p:sp>
      <p:sp>
        <p:nvSpPr>
          <p:cNvPr id="5" name="Rectángulo 4"/>
          <p:cNvSpPr/>
          <p:nvPr/>
        </p:nvSpPr>
        <p:spPr>
          <a:xfrm flipV="1">
            <a:off x="511267" y="872958"/>
            <a:ext cx="3162661" cy="45719"/>
          </a:xfrm>
          <a:prstGeom prst="rect">
            <a:avLst/>
          </a:prstGeom>
          <a:solidFill>
            <a:srgbClr val="D9D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CuadroTexto 1"/>
          <p:cNvSpPr txBox="1"/>
          <p:nvPr/>
        </p:nvSpPr>
        <p:spPr>
          <a:xfrm>
            <a:off x="767751" y="2380891"/>
            <a:ext cx="7608498" cy="1815882"/>
          </a:xfrm>
          <a:prstGeom prst="rect">
            <a:avLst/>
          </a:prstGeom>
          <a:noFill/>
        </p:spPr>
        <p:txBody>
          <a:bodyPr wrap="square" rtlCol="0">
            <a:spAutoFit/>
          </a:bodyPr>
          <a:lstStyle/>
          <a:p>
            <a:pPr algn="ctr"/>
            <a:r>
              <a:rPr lang="es-ES_tradnl" sz="2800" dirty="0" smtClean="0">
                <a:latin typeface="Abadi MT Condensed Extra Bold" charset="0"/>
                <a:ea typeface="Abadi MT Condensed Extra Bold" charset="0"/>
                <a:cs typeface="Abadi MT Condensed Extra Bold" charset="0"/>
              </a:rPr>
              <a:t>“… el deber de la sociedad de recordar los horrores del pasado no deriva de un anclaje malsano en el pasado sino de un esfuerzo deliberado por construir un futuro libre de dichas atrocidades.”</a:t>
            </a:r>
            <a:endParaRPr lang="es-ES_tradnl" sz="2800" dirty="0">
              <a:latin typeface="Abadi MT Condensed Extra Bold" charset="0"/>
              <a:ea typeface="Abadi MT Condensed Extra Bold" charset="0"/>
              <a:cs typeface="Abadi MT Condensed Extra Bold" charset="0"/>
            </a:endParaRPr>
          </a:p>
        </p:txBody>
      </p:sp>
      <p:sp>
        <p:nvSpPr>
          <p:cNvPr id="6" name="CuadroTexto 5"/>
          <p:cNvSpPr txBox="1"/>
          <p:nvPr/>
        </p:nvSpPr>
        <p:spPr>
          <a:xfrm>
            <a:off x="6622211" y="4218361"/>
            <a:ext cx="1754038" cy="400110"/>
          </a:xfrm>
          <a:prstGeom prst="rect">
            <a:avLst/>
          </a:prstGeom>
          <a:noFill/>
        </p:spPr>
        <p:txBody>
          <a:bodyPr wrap="square" rtlCol="0">
            <a:spAutoFit/>
          </a:bodyPr>
          <a:lstStyle/>
          <a:p>
            <a:pPr algn="ctr"/>
            <a:r>
              <a:rPr lang="es-ES_tradnl" sz="2000" dirty="0" err="1" smtClean="0">
                <a:latin typeface="Abadi MT Condensed Extra Bold" charset="0"/>
                <a:ea typeface="Abadi MT Condensed Extra Bold" charset="0"/>
                <a:cs typeface="Abadi MT Condensed Extra Bold" charset="0"/>
              </a:rPr>
              <a:t>Uprimny</a:t>
            </a:r>
            <a:r>
              <a:rPr lang="es-ES_tradnl" sz="2000" dirty="0" smtClean="0">
                <a:latin typeface="Abadi MT Condensed Extra Bold" charset="0"/>
                <a:ea typeface="Abadi MT Condensed Extra Bold" charset="0"/>
                <a:cs typeface="Abadi MT Condensed Extra Bold" charset="0"/>
              </a:rPr>
              <a:t> et al.</a:t>
            </a:r>
            <a:endParaRPr lang="es-ES_tradnl" sz="20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764742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p:cNvSpPr txBox="1"/>
          <p:nvPr/>
        </p:nvSpPr>
        <p:spPr>
          <a:xfrm>
            <a:off x="390848" y="445983"/>
            <a:ext cx="3479023" cy="523220"/>
          </a:xfrm>
          <a:prstGeom prst="rect">
            <a:avLst/>
          </a:prstGeom>
          <a:noFill/>
        </p:spPr>
        <p:txBody>
          <a:bodyPr wrap="square" rtlCol="0">
            <a:spAutoFit/>
          </a:bodyPr>
          <a:lstStyle/>
          <a:p>
            <a:r>
              <a:rPr lang="es-ES_tradnl" sz="2800" dirty="0" smtClean="0">
                <a:latin typeface="Abadi MT Condensed Extra Bold" charset="0"/>
                <a:ea typeface="Abadi MT Condensed Extra Bold" charset="0"/>
                <a:cs typeface="Abadi MT Condensed Extra Bold" charset="0"/>
              </a:rPr>
              <a:t>JUSTICIA TRANSICIONAL</a:t>
            </a:r>
            <a:endParaRPr lang="es-ES_tradnl" sz="2800" dirty="0">
              <a:latin typeface="Abadi MT Condensed Extra Bold" charset="0"/>
              <a:ea typeface="Abadi MT Condensed Extra Bold" charset="0"/>
              <a:cs typeface="Abadi MT Condensed Extra Bold" charset="0"/>
            </a:endParaRPr>
          </a:p>
        </p:txBody>
      </p:sp>
      <p:sp>
        <p:nvSpPr>
          <p:cNvPr id="5" name="Rectángulo 4"/>
          <p:cNvSpPr/>
          <p:nvPr/>
        </p:nvSpPr>
        <p:spPr>
          <a:xfrm flipV="1">
            <a:off x="511267" y="872958"/>
            <a:ext cx="3162661" cy="45719"/>
          </a:xfrm>
          <a:prstGeom prst="rect">
            <a:avLst/>
          </a:prstGeom>
          <a:solidFill>
            <a:srgbClr val="D9D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p:cNvSpPr txBox="1"/>
          <p:nvPr/>
        </p:nvSpPr>
        <p:spPr>
          <a:xfrm>
            <a:off x="767751" y="2380891"/>
            <a:ext cx="7608498" cy="1384995"/>
          </a:xfrm>
          <a:prstGeom prst="rect">
            <a:avLst/>
          </a:prstGeom>
          <a:noFill/>
        </p:spPr>
        <p:txBody>
          <a:bodyPr wrap="square" rtlCol="0">
            <a:spAutoFit/>
          </a:bodyPr>
          <a:lstStyle/>
          <a:p>
            <a:r>
              <a:rPr lang="es-ES_tradnl" sz="2800" dirty="0" smtClean="0">
                <a:latin typeface="Abadi MT Condensed Extra Bold" charset="0"/>
                <a:ea typeface="Abadi MT Condensed Extra Bold" charset="0"/>
                <a:cs typeface="Abadi MT Condensed Extra Bold" charset="0"/>
              </a:rPr>
              <a:t>Los procesos de justicia transicional buscan, ordinariamente, llevar a cabo una transformación radical del orden social y político de un país…</a:t>
            </a:r>
            <a:endParaRPr lang="es-ES_tradnl" sz="2800" dirty="0">
              <a:latin typeface="Abadi MT Condensed Extra Bold" charset="0"/>
              <a:ea typeface="Abadi MT Condensed Extra Bold" charset="0"/>
              <a:cs typeface="Abadi MT Condensed Extra Bold" charset="0"/>
            </a:endParaRPr>
          </a:p>
        </p:txBody>
      </p:sp>
      <p:sp>
        <p:nvSpPr>
          <p:cNvPr id="7" name="CuadroTexto 6"/>
          <p:cNvSpPr txBox="1"/>
          <p:nvPr/>
        </p:nvSpPr>
        <p:spPr>
          <a:xfrm>
            <a:off x="6397924" y="3765886"/>
            <a:ext cx="1754038" cy="400110"/>
          </a:xfrm>
          <a:prstGeom prst="rect">
            <a:avLst/>
          </a:prstGeom>
          <a:noFill/>
        </p:spPr>
        <p:txBody>
          <a:bodyPr wrap="square" rtlCol="0">
            <a:spAutoFit/>
          </a:bodyPr>
          <a:lstStyle/>
          <a:p>
            <a:pPr algn="ctr"/>
            <a:r>
              <a:rPr lang="es-ES_tradnl" sz="2000" dirty="0" err="1" smtClean="0">
                <a:latin typeface="Abadi MT Condensed Extra Bold" charset="0"/>
                <a:ea typeface="Abadi MT Condensed Extra Bold" charset="0"/>
                <a:cs typeface="Abadi MT Condensed Extra Bold" charset="0"/>
              </a:rPr>
              <a:t>Uprimny</a:t>
            </a:r>
            <a:r>
              <a:rPr lang="es-ES_tradnl" sz="2000" dirty="0" smtClean="0">
                <a:latin typeface="Abadi MT Condensed Extra Bold" charset="0"/>
                <a:ea typeface="Abadi MT Condensed Extra Bold" charset="0"/>
                <a:cs typeface="Abadi MT Condensed Extra Bold" charset="0"/>
              </a:rPr>
              <a:t> </a:t>
            </a:r>
            <a:endParaRPr lang="es-ES_tradnl" sz="20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338998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p:cNvSpPr txBox="1"/>
          <p:nvPr/>
        </p:nvSpPr>
        <p:spPr>
          <a:xfrm>
            <a:off x="287331" y="175280"/>
            <a:ext cx="3479023" cy="523220"/>
          </a:xfrm>
          <a:prstGeom prst="rect">
            <a:avLst/>
          </a:prstGeom>
          <a:noFill/>
        </p:spPr>
        <p:txBody>
          <a:bodyPr wrap="square" rtlCol="0">
            <a:spAutoFit/>
          </a:bodyPr>
          <a:lstStyle/>
          <a:p>
            <a:r>
              <a:rPr lang="es-ES_tradnl" sz="2800" dirty="0" smtClean="0">
                <a:latin typeface="Abadi MT Condensed Extra Bold" charset="0"/>
                <a:ea typeface="Abadi MT Condensed Extra Bold" charset="0"/>
                <a:cs typeface="Abadi MT Condensed Extra Bold" charset="0"/>
              </a:rPr>
              <a:t>JUSTICIA TRANSICIONAL</a:t>
            </a:r>
            <a:endParaRPr lang="es-ES_tradnl" sz="2800" dirty="0">
              <a:latin typeface="Abadi MT Condensed Extra Bold" charset="0"/>
              <a:ea typeface="Abadi MT Condensed Extra Bold" charset="0"/>
              <a:cs typeface="Abadi MT Condensed Extra Bold" charset="0"/>
            </a:endParaRPr>
          </a:p>
        </p:txBody>
      </p:sp>
      <p:sp>
        <p:nvSpPr>
          <p:cNvPr id="5" name="Rectángulo 4"/>
          <p:cNvSpPr/>
          <p:nvPr/>
        </p:nvSpPr>
        <p:spPr>
          <a:xfrm flipV="1">
            <a:off x="407750" y="602255"/>
            <a:ext cx="3162661" cy="45719"/>
          </a:xfrm>
          <a:prstGeom prst="rect">
            <a:avLst/>
          </a:prstGeom>
          <a:solidFill>
            <a:srgbClr val="D9D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1382003713"/>
              </p:ext>
            </p:extLst>
          </p:nvPr>
        </p:nvGraphicFramePr>
        <p:xfrm>
          <a:off x="60385" y="873780"/>
          <a:ext cx="9023229" cy="5828957"/>
        </p:xfrm>
        <a:graphic>
          <a:graphicData uri="http://schemas.openxmlformats.org/drawingml/2006/table">
            <a:tbl>
              <a:tblPr firstRow="1" bandRow="1">
                <a:tableStyleId>{93296810-A885-4BE3-A3E7-6D5BEEA58F35}</a:tableStyleId>
              </a:tblPr>
              <a:tblGrid>
                <a:gridCol w="1552753"/>
                <a:gridCol w="1649687"/>
                <a:gridCol w="2128682"/>
                <a:gridCol w="1887461"/>
                <a:gridCol w="1804646"/>
              </a:tblGrid>
              <a:tr h="955148">
                <a:tc>
                  <a:txBody>
                    <a:bodyPr/>
                    <a:lstStyle/>
                    <a:p>
                      <a:r>
                        <a:rPr lang="es-ES_tradnl" sz="1400" dirty="0" smtClean="0"/>
                        <a:t>Tipos</a:t>
                      </a:r>
                      <a:r>
                        <a:rPr lang="es-ES_tradnl" sz="1400" baseline="0" dirty="0" smtClean="0"/>
                        <a:t> de transición</a:t>
                      </a:r>
                      <a:endParaRPr lang="es-ES_tradnl" sz="1400" dirty="0"/>
                    </a:p>
                  </a:txBody>
                  <a:tcPr/>
                </a:tc>
                <a:tc>
                  <a:txBody>
                    <a:bodyPr/>
                    <a:lstStyle/>
                    <a:p>
                      <a:r>
                        <a:rPr lang="es-ES_tradnl" sz="1400" dirty="0" smtClean="0"/>
                        <a:t>1. Perdones “amnésicos”</a:t>
                      </a:r>
                      <a:endParaRPr lang="es-ES_tradnl" sz="1400" dirty="0"/>
                    </a:p>
                  </a:txBody>
                  <a:tcPr/>
                </a:tc>
                <a:tc>
                  <a:txBody>
                    <a:bodyPr/>
                    <a:lstStyle/>
                    <a:p>
                      <a:r>
                        <a:rPr lang="es-ES_tradnl" sz="1400" dirty="0" smtClean="0"/>
                        <a:t>2. Perdones “compensatorios”</a:t>
                      </a:r>
                      <a:endParaRPr lang="es-ES_tradnl" sz="1400" dirty="0"/>
                    </a:p>
                  </a:txBody>
                  <a:tcPr/>
                </a:tc>
                <a:tc>
                  <a:txBody>
                    <a:bodyPr/>
                    <a:lstStyle/>
                    <a:p>
                      <a:r>
                        <a:rPr lang="es-ES_tradnl" sz="1400" dirty="0" smtClean="0"/>
                        <a:t>3. Perdones “</a:t>
                      </a:r>
                      <a:r>
                        <a:rPr lang="es-ES_tradnl" sz="1400" dirty="0" err="1" smtClean="0"/>
                        <a:t>responsabilizantes</a:t>
                      </a:r>
                      <a:r>
                        <a:rPr lang="es-ES_tradnl" sz="1400" dirty="0" smtClean="0"/>
                        <a:t>”</a:t>
                      </a:r>
                      <a:endParaRPr lang="es-ES_tradnl" sz="1400" dirty="0"/>
                    </a:p>
                  </a:txBody>
                  <a:tcPr/>
                </a:tc>
                <a:tc>
                  <a:txBody>
                    <a:bodyPr/>
                    <a:lstStyle/>
                    <a:p>
                      <a:r>
                        <a:rPr lang="es-ES_tradnl" sz="1400" dirty="0" smtClean="0"/>
                        <a:t>4. Transiciones punitivas</a:t>
                      </a:r>
                      <a:endParaRPr lang="es-ES_tradnl" sz="1400" dirty="0"/>
                    </a:p>
                  </a:txBody>
                  <a:tcPr/>
                </a:tc>
              </a:tr>
              <a:tr h="954439">
                <a:tc>
                  <a:txBody>
                    <a:bodyPr/>
                    <a:lstStyle/>
                    <a:p>
                      <a:r>
                        <a:rPr lang="es-ES_tradnl" dirty="0" smtClean="0"/>
                        <a:t>Ejemplos</a:t>
                      </a:r>
                      <a:endParaRPr lang="es-ES_tradnl" dirty="0"/>
                    </a:p>
                  </a:txBody>
                  <a:tcPr/>
                </a:tc>
                <a:tc>
                  <a:txBody>
                    <a:bodyPr/>
                    <a:lstStyle/>
                    <a:p>
                      <a:r>
                        <a:rPr lang="es-ES_tradnl" dirty="0" smtClean="0"/>
                        <a:t>España y  las amnistías en Colombia</a:t>
                      </a:r>
                      <a:endParaRPr lang="es-ES_tradnl" dirty="0"/>
                    </a:p>
                  </a:txBody>
                  <a:tcPr/>
                </a:tc>
                <a:tc>
                  <a:txBody>
                    <a:bodyPr/>
                    <a:lstStyle/>
                    <a:p>
                      <a:r>
                        <a:rPr lang="es-ES_tradnl" dirty="0" smtClean="0"/>
                        <a:t>Chile</a:t>
                      </a:r>
                      <a:r>
                        <a:rPr lang="es-ES_tradnl" baseline="0" dirty="0" smtClean="0"/>
                        <a:t> y El Salvador</a:t>
                      </a:r>
                      <a:endParaRPr lang="es-ES_tradnl" dirty="0"/>
                    </a:p>
                  </a:txBody>
                  <a:tcPr/>
                </a:tc>
                <a:tc>
                  <a:txBody>
                    <a:bodyPr/>
                    <a:lstStyle/>
                    <a:p>
                      <a:r>
                        <a:rPr lang="es-ES_tradnl" dirty="0" smtClean="0"/>
                        <a:t>Sudáfrica</a:t>
                      </a:r>
                      <a:endParaRPr lang="es-ES_tradnl" dirty="0"/>
                    </a:p>
                  </a:txBody>
                  <a:tcPr/>
                </a:tc>
                <a:tc>
                  <a:txBody>
                    <a:bodyPr/>
                    <a:lstStyle/>
                    <a:p>
                      <a:r>
                        <a:rPr lang="es-ES_tradnl" dirty="0" smtClean="0"/>
                        <a:t>Núremberg,</a:t>
                      </a:r>
                      <a:r>
                        <a:rPr lang="es-ES_tradnl" baseline="0" dirty="0" smtClean="0"/>
                        <a:t> Ruanda y Yugoslavia</a:t>
                      </a:r>
                      <a:endParaRPr lang="es-ES_tradnl" dirty="0"/>
                    </a:p>
                  </a:txBody>
                  <a:tcPr/>
                </a:tc>
              </a:tr>
              <a:tr h="1633370">
                <a:tc>
                  <a:txBody>
                    <a:bodyPr/>
                    <a:lstStyle/>
                    <a:p>
                      <a:r>
                        <a:rPr lang="es-ES_tradnl" dirty="0" smtClean="0"/>
                        <a:t>Características básicas</a:t>
                      </a:r>
                      <a:endParaRPr lang="es-ES_tradnl" dirty="0"/>
                    </a:p>
                  </a:txBody>
                  <a:tcPr/>
                </a:tc>
                <a:tc>
                  <a:txBody>
                    <a:bodyPr/>
                    <a:lstStyle/>
                    <a:p>
                      <a:r>
                        <a:rPr lang="es-ES_tradnl" dirty="0" smtClean="0"/>
                        <a:t>Amnistías generales.</a:t>
                      </a:r>
                    </a:p>
                    <a:p>
                      <a:r>
                        <a:rPr lang="es-ES_tradnl" dirty="0" smtClean="0"/>
                        <a:t>No</a:t>
                      </a:r>
                      <a:r>
                        <a:rPr lang="es-ES_tradnl" baseline="0" dirty="0" smtClean="0"/>
                        <a:t> verdad.</a:t>
                      </a:r>
                    </a:p>
                    <a:p>
                      <a:r>
                        <a:rPr lang="es-ES_tradnl" baseline="0" dirty="0" smtClean="0"/>
                        <a:t>No reparación.</a:t>
                      </a:r>
                      <a:endParaRPr lang="es-ES_tradnl" dirty="0" smtClean="0"/>
                    </a:p>
                  </a:txBody>
                  <a:tcPr/>
                </a:tc>
                <a:tc>
                  <a:txBody>
                    <a:bodyPr/>
                    <a:lstStyle/>
                    <a:p>
                      <a:r>
                        <a:rPr lang="es-ES_tradnl" dirty="0" smtClean="0"/>
                        <a:t>Amnistías</a:t>
                      </a:r>
                      <a:r>
                        <a:rPr lang="es-ES_tradnl" baseline="0" dirty="0" smtClean="0"/>
                        <a:t> generales.</a:t>
                      </a:r>
                    </a:p>
                    <a:p>
                      <a:r>
                        <a:rPr lang="es-ES_tradnl" baseline="0" dirty="0" smtClean="0"/>
                        <a:t>Comisiones de verdad.</a:t>
                      </a:r>
                    </a:p>
                    <a:p>
                      <a:r>
                        <a:rPr lang="es-ES_tradnl" baseline="0" dirty="0" smtClean="0"/>
                        <a:t>Algunas reparaciones</a:t>
                      </a:r>
                      <a:endParaRPr lang="es-ES_tradnl" dirty="0"/>
                    </a:p>
                  </a:txBody>
                  <a:tcPr/>
                </a:tc>
                <a:tc>
                  <a:txBody>
                    <a:bodyPr/>
                    <a:lstStyle/>
                    <a:p>
                      <a:r>
                        <a:rPr lang="es-ES_tradnl" dirty="0" smtClean="0"/>
                        <a:t>Comisión de verdad.</a:t>
                      </a:r>
                    </a:p>
                    <a:p>
                      <a:r>
                        <a:rPr lang="es-ES_tradnl" dirty="0" smtClean="0"/>
                        <a:t>Exigencia</a:t>
                      </a:r>
                      <a:r>
                        <a:rPr lang="es-ES_tradnl" baseline="0" dirty="0" smtClean="0"/>
                        <a:t> de confesión.</a:t>
                      </a:r>
                    </a:p>
                    <a:p>
                      <a:r>
                        <a:rPr lang="es-ES_tradnl" baseline="0" dirty="0" smtClean="0"/>
                        <a:t>Ciertas reparaciones.</a:t>
                      </a:r>
                    </a:p>
                    <a:p>
                      <a:r>
                        <a:rPr lang="es-ES_tradnl" baseline="0" dirty="0" smtClean="0"/>
                        <a:t>Perdones condicionados.</a:t>
                      </a:r>
                      <a:endParaRPr lang="es-ES_tradnl" dirty="0"/>
                    </a:p>
                  </a:txBody>
                  <a:tcPr/>
                </a:tc>
                <a:tc>
                  <a:txBody>
                    <a:bodyPr/>
                    <a:lstStyle/>
                    <a:p>
                      <a:r>
                        <a:rPr lang="es-ES_tradnl" dirty="0" smtClean="0"/>
                        <a:t>Castigo a responsables.</a:t>
                      </a:r>
                      <a:endParaRPr lang="es-ES_tradnl" dirty="0"/>
                    </a:p>
                  </a:txBody>
                  <a:tcPr/>
                </a:tc>
              </a:tr>
              <a:tr h="1633370">
                <a:tc>
                  <a:txBody>
                    <a:bodyPr/>
                    <a:lstStyle/>
                    <a:p>
                      <a:r>
                        <a:rPr lang="es-ES_tradnl" dirty="0" smtClean="0"/>
                        <a:t>Lógica subyacente</a:t>
                      </a:r>
                      <a:endParaRPr lang="es-ES_tradnl" dirty="0"/>
                    </a:p>
                  </a:txBody>
                  <a:tcPr/>
                </a:tc>
                <a:tc>
                  <a:txBody>
                    <a:bodyPr/>
                    <a:lstStyle/>
                    <a:p>
                      <a:r>
                        <a:rPr lang="es-ES_tradnl" dirty="0" smtClean="0"/>
                        <a:t>Facilitar</a:t>
                      </a:r>
                      <a:r>
                        <a:rPr lang="es-ES_tradnl" baseline="0" dirty="0" smtClean="0"/>
                        <a:t> negociaciones y reconciliación a través del olvido.</a:t>
                      </a:r>
                      <a:endParaRPr lang="es-ES_tradnl" dirty="0"/>
                    </a:p>
                  </a:txBody>
                  <a:tcPr/>
                </a:tc>
                <a:tc>
                  <a:txBody>
                    <a:bodyPr/>
                    <a:lstStyle/>
                    <a:p>
                      <a:r>
                        <a:rPr lang="es-ES_tradnl" dirty="0" smtClean="0"/>
                        <a:t>Compensar perdón con</a:t>
                      </a:r>
                      <a:r>
                        <a:rPr lang="es-ES_tradnl" baseline="0" dirty="0" smtClean="0"/>
                        <a:t> verdad y reparación.</a:t>
                      </a:r>
                      <a:endParaRPr lang="es-ES_tradnl" dirty="0"/>
                    </a:p>
                  </a:txBody>
                  <a:tcPr/>
                </a:tc>
                <a:tc>
                  <a:txBody>
                    <a:bodyPr/>
                    <a:lstStyle/>
                    <a:p>
                      <a:r>
                        <a:rPr lang="es-ES_tradnl" dirty="0" smtClean="0"/>
                        <a:t>Equilibrio entre justicia y perdón.</a:t>
                      </a:r>
                    </a:p>
                    <a:p>
                      <a:r>
                        <a:rPr lang="es-ES_tradnl" dirty="0" smtClean="0"/>
                        <a:t>Individualizar casos.</a:t>
                      </a:r>
                      <a:endParaRPr lang="es-ES_tradnl" dirty="0"/>
                    </a:p>
                  </a:txBody>
                  <a:tcPr/>
                </a:tc>
                <a:tc>
                  <a:txBody>
                    <a:bodyPr/>
                    <a:lstStyle/>
                    <a:p>
                      <a:r>
                        <a:rPr lang="es-ES_tradnl" dirty="0" smtClean="0"/>
                        <a:t>Sólo a través del castigo se puede erigir un nuevo orden democrático</a:t>
                      </a:r>
                      <a:endParaRPr lang="es-ES_tradnl" dirty="0"/>
                    </a:p>
                  </a:txBody>
                  <a:tcPr/>
                </a:tc>
              </a:tr>
            </a:tbl>
          </a:graphicData>
        </a:graphic>
      </p:graphicFrame>
    </p:spTree>
    <p:extLst>
      <p:ext uri="{BB962C8B-B14F-4D97-AF65-F5344CB8AC3E}">
        <p14:creationId xmlns:p14="http://schemas.microsoft.com/office/powerpoint/2010/main" val="278716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46167"/>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60" y="1074949"/>
            <a:ext cx="5080000" cy="5080000"/>
          </a:xfrm>
          <a:prstGeom prst="rect">
            <a:avLst/>
          </a:prstGeom>
        </p:spPr>
      </p:pic>
      <p:sp>
        <p:nvSpPr>
          <p:cNvPr id="5" name="CuadroTexto 4"/>
          <p:cNvSpPr txBox="1"/>
          <p:nvPr/>
        </p:nvSpPr>
        <p:spPr>
          <a:xfrm>
            <a:off x="287331" y="175280"/>
            <a:ext cx="3479023" cy="523220"/>
          </a:xfrm>
          <a:prstGeom prst="rect">
            <a:avLst/>
          </a:prstGeom>
          <a:noFill/>
        </p:spPr>
        <p:txBody>
          <a:bodyPr wrap="square" rtlCol="0">
            <a:spAutoFit/>
          </a:bodyPr>
          <a:lstStyle/>
          <a:p>
            <a:r>
              <a:rPr lang="es-ES_tradnl" sz="2800" dirty="0" smtClean="0">
                <a:latin typeface="Abadi MT Condensed Extra Bold" charset="0"/>
                <a:ea typeface="Abadi MT Condensed Extra Bold" charset="0"/>
                <a:cs typeface="Abadi MT Condensed Extra Bold" charset="0"/>
              </a:rPr>
              <a:t>JUSTICIA TRANSICIONAL</a:t>
            </a:r>
            <a:endParaRPr lang="es-ES_tradnl" sz="2800" dirty="0">
              <a:latin typeface="Abadi MT Condensed Extra Bold" charset="0"/>
              <a:ea typeface="Abadi MT Condensed Extra Bold" charset="0"/>
              <a:cs typeface="Abadi MT Condensed Extra Bold" charset="0"/>
            </a:endParaRPr>
          </a:p>
        </p:txBody>
      </p:sp>
      <p:sp>
        <p:nvSpPr>
          <p:cNvPr id="6" name="Rectángulo 5"/>
          <p:cNvSpPr/>
          <p:nvPr/>
        </p:nvSpPr>
        <p:spPr>
          <a:xfrm flipV="1">
            <a:off x="407750" y="602255"/>
            <a:ext cx="3162661" cy="45719"/>
          </a:xfrm>
          <a:prstGeom prst="rect">
            <a:avLst/>
          </a:prstGeom>
          <a:solidFill>
            <a:srgbClr val="D9D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a:hlinkClick r:id="rId3"/>
          </p:cNvPr>
          <p:cNvSpPr txBox="1"/>
          <p:nvPr/>
        </p:nvSpPr>
        <p:spPr>
          <a:xfrm>
            <a:off x="8047007" y="5754839"/>
            <a:ext cx="648419" cy="400110"/>
          </a:xfrm>
          <a:prstGeom prst="rect">
            <a:avLst/>
          </a:prstGeom>
          <a:noFill/>
        </p:spPr>
        <p:txBody>
          <a:bodyPr wrap="square" rtlCol="0">
            <a:spAutoFit/>
          </a:bodyPr>
          <a:lstStyle/>
          <a:p>
            <a:pPr algn="ctr"/>
            <a:r>
              <a:rPr lang="es-ES_tradnl" sz="2000" dirty="0" smtClean="0">
                <a:latin typeface="Abadi MT Condensed Extra Bold" charset="0"/>
                <a:ea typeface="Abadi MT Condensed Extra Bold" charset="0"/>
                <a:cs typeface="Abadi MT Condensed Extra Bold" charset="0"/>
                <a:hlinkClick r:id="rId3"/>
              </a:rPr>
              <a:t>IB</a:t>
            </a:r>
            <a:endParaRPr lang="es-ES_tradnl" sz="20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71980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 name="Agrupar 7"/>
          <p:cNvGrpSpPr/>
          <p:nvPr/>
        </p:nvGrpSpPr>
        <p:grpSpPr>
          <a:xfrm>
            <a:off x="279999" y="232340"/>
            <a:ext cx="2505559" cy="646331"/>
            <a:chOff x="279999" y="232340"/>
            <a:chExt cx="2505559" cy="646331"/>
          </a:xfrm>
        </p:grpSpPr>
        <p:sp>
          <p:nvSpPr>
            <p:cNvPr id="5" name="CuadroTexto 4"/>
            <p:cNvSpPr txBox="1"/>
            <p:nvPr/>
          </p:nvSpPr>
          <p:spPr>
            <a:xfrm>
              <a:off x="279999" y="232340"/>
              <a:ext cx="2505559"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CONTEXTO</a:t>
              </a:r>
              <a:endParaRPr lang="es-ES_tradnl" sz="3600" dirty="0">
                <a:latin typeface="Abadi MT Condensed Extra Bold" charset="0"/>
                <a:ea typeface="Abadi MT Condensed Extra Bold" charset="0"/>
                <a:cs typeface="Abadi MT Condensed Extra Bold" charset="0"/>
              </a:endParaRPr>
            </a:p>
          </p:txBody>
        </p:sp>
        <p:sp>
          <p:nvSpPr>
            <p:cNvPr id="6" name="Rectángulo 5"/>
            <p:cNvSpPr/>
            <p:nvPr/>
          </p:nvSpPr>
          <p:spPr>
            <a:xfrm>
              <a:off x="657426" y="766447"/>
              <a:ext cx="1807299"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24" y="1645534"/>
            <a:ext cx="8778426" cy="4289753"/>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348" y="6107097"/>
            <a:ext cx="1268402" cy="595053"/>
          </a:xfrm>
          <a:prstGeom prst="rect">
            <a:avLst/>
          </a:prstGeom>
        </p:spPr>
      </p:pic>
    </p:spTree>
    <p:extLst>
      <p:ext uri="{BB962C8B-B14F-4D97-AF65-F5344CB8AC3E}">
        <p14:creationId xmlns:p14="http://schemas.microsoft.com/office/powerpoint/2010/main" val="57928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p:cNvSpPr txBox="1"/>
          <p:nvPr/>
        </p:nvSpPr>
        <p:spPr>
          <a:xfrm>
            <a:off x="279999" y="232340"/>
            <a:ext cx="2505559"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CONTEXTO</a:t>
            </a:r>
            <a:endParaRPr lang="es-ES_tradnl" sz="3600" dirty="0">
              <a:latin typeface="Abadi MT Condensed Extra Bold" charset="0"/>
              <a:ea typeface="Abadi MT Condensed Extra Bold" charset="0"/>
              <a:cs typeface="Abadi MT Condensed Extra Bold" charset="0"/>
            </a:endParaRPr>
          </a:p>
        </p:txBody>
      </p:sp>
      <p:sp>
        <p:nvSpPr>
          <p:cNvPr id="7" name="Rectángulo 6"/>
          <p:cNvSpPr/>
          <p:nvPr/>
        </p:nvSpPr>
        <p:spPr>
          <a:xfrm>
            <a:off x="657426" y="766447"/>
            <a:ext cx="1807299"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800"/>
            <a:ext cx="9144000" cy="4975003"/>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348" y="6107097"/>
            <a:ext cx="1268402" cy="595053"/>
          </a:xfrm>
          <a:prstGeom prst="rect">
            <a:avLst/>
          </a:prstGeom>
        </p:spPr>
      </p:pic>
    </p:spTree>
    <p:extLst>
      <p:ext uri="{BB962C8B-B14F-4D97-AF65-F5344CB8AC3E}">
        <p14:creationId xmlns:p14="http://schemas.microsoft.com/office/powerpoint/2010/main" val="1643886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129" y="603250"/>
            <a:ext cx="5499100" cy="56515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348" y="6107097"/>
            <a:ext cx="1268402" cy="595053"/>
          </a:xfrm>
          <a:prstGeom prst="rect">
            <a:avLst/>
          </a:prstGeom>
        </p:spPr>
      </p:pic>
      <p:sp>
        <p:nvSpPr>
          <p:cNvPr id="6" name="CuadroTexto 5"/>
          <p:cNvSpPr txBox="1"/>
          <p:nvPr/>
        </p:nvSpPr>
        <p:spPr>
          <a:xfrm>
            <a:off x="279999" y="232340"/>
            <a:ext cx="2505559"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CONTEXTO</a:t>
            </a:r>
            <a:endParaRPr lang="es-ES_tradnl" sz="3600" dirty="0">
              <a:latin typeface="Abadi MT Condensed Extra Bold" charset="0"/>
              <a:ea typeface="Abadi MT Condensed Extra Bold" charset="0"/>
              <a:cs typeface="Abadi MT Condensed Extra Bold" charset="0"/>
            </a:endParaRPr>
          </a:p>
        </p:txBody>
      </p:sp>
      <p:sp>
        <p:nvSpPr>
          <p:cNvPr id="7" name="Rectángulo 6"/>
          <p:cNvSpPr/>
          <p:nvPr/>
        </p:nvSpPr>
        <p:spPr>
          <a:xfrm>
            <a:off x="657426" y="766447"/>
            <a:ext cx="1807299"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29959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127" y="527013"/>
            <a:ext cx="5314604" cy="541173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348" y="6107097"/>
            <a:ext cx="1268402" cy="595053"/>
          </a:xfrm>
          <a:prstGeom prst="rect">
            <a:avLst/>
          </a:prstGeom>
        </p:spPr>
      </p:pic>
      <p:sp>
        <p:nvSpPr>
          <p:cNvPr id="6" name="CuadroTexto 5"/>
          <p:cNvSpPr txBox="1"/>
          <p:nvPr/>
        </p:nvSpPr>
        <p:spPr>
          <a:xfrm>
            <a:off x="279999" y="232340"/>
            <a:ext cx="2505559"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CONTEXTO</a:t>
            </a:r>
            <a:endParaRPr lang="es-ES_tradnl" sz="3600" dirty="0">
              <a:latin typeface="Abadi MT Condensed Extra Bold" charset="0"/>
              <a:ea typeface="Abadi MT Condensed Extra Bold" charset="0"/>
              <a:cs typeface="Abadi MT Condensed Extra Bold" charset="0"/>
            </a:endParaRPr>
          </a:p>
        </p:txBody>
      </p:sp>
      <p:sp>
        <p:nvSpPr>
          <p:cNvPr id="7" name="Rectángulo 6"/>
          <p:cNvSpPr/>
          <p:nvPr/>
        </p:nvSpPr>
        <p:spPr>
          <a:xfrm>
            <a:off x="657426" y="766447"/>
            <a:ext cx="1807299"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3518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31" y="490336"/>
            <a:ext cx="8711738" cy="636766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2947"/>
            <a:ext cx="1268402" cy="595053"/>
          </a:xfrm>
          <a:prstGeom prst="rect">
            <a:avLst/>
          </a:prstGeom>
        </p:spPr>
      </p:pic>
    </p:spTree>
    <p:extLst>
      <p:ext uri="{BB962C8B-B14F-4D97-AF65-F5344CB8AC3E}">
        <p14:creationId xmlns:p14="http://schemas.microsoft.com/office/powerpoint/2010/main" val="987581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80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p:cNvSpPr txBox="1"/>
          <p:nvPr/>
        </p:nvSpPr>
        <p:spPr>
          <a:xfrm>
            <a:off x="329874" y="232340"/>
            <a:ext cx="2505559"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LEY 1448/11</a:t>
            </a:r>
            <a:endParaRPr lang="es-ES_tradnl" sz="3600" dirty="0">
              <a:latin typeface="Abadi MT Condensed Extra Bold" charset="0"/>
              <a:ea typeface="Abadi MT Condensed Extra Bold" charset="0"/>
              <a:cs typeface="Abadi MT Condensed Extra Bold" charset="0"/>
            </a:endParaRPr>
          </a:p>
        </p:txBody>
      </p:sp>
      <p:sp>
        <p:nvSpPr>
          <p:cNvPr id="5" name="Rectángulo 4"/>
          <p:cNvSpPr/>
          <p:nvPr/>
        </p:nvSpPr>
        <p:spPr>
          <a:xfrm flipV="1">
            <a:off x="429625" y="791455"/>
            <a:ext cx="2230448" cy="87216"/>
          </a:xfrm>
          <a:prstGeom prst="rect">
            <a:avLst/>
          </a:prstGeom>
          <a:solidFill>
            <a:srgbClr val="D9D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p:cNvSpPr txBox="1"/>
          <p:nvPr/>
        </p:nvSpPr>
        <p:spPr>
          <a:xfrm>
            <a:off x="429625" y="1320730"/>
            <a:ext cx="8455583" cy="4216539"/>
          </a:xfrm>
          <a:prstGeom prst="rect">
            <a:avLst/>
          </a:prstGeom>
          <a:noFill/>
        </p:spPr>
        <p:txBody>
          <a:bodyPr wrap="square" rtlCol="0">
            <a:spAutoFit/>
          </a:bodyPr>
          <a:lstStyle/>
          <a:p>
            <a:pPr algn="just"/>
            <a:r>
              <a:rPr lang="es-ES_tradnl" sz="3600" dirty="0" smtClean="0">
                <a:latin typeface="Abadi MT Condensed Extra Bold" charset="0"/>
                <a:ea typeface="Abadi MT Condensed Extra Bold" charset="0"/>
                <a:cs typeface="Abadi MT Condensed Extra Bold" charset="0"/>
              </a:rPr>
              <a:t>Víctima: </a:t>
            </a:r>
            <a:r>
              <a:rPr lang="es-ES_tradnl" sz="2800" dirty="0" smtClean="0"/>
              <a:t>Se consideran víctimas, para los efectos de esta ley, aquellas personas que individual o colectivamente hayan sufrido un daño por hechos ocurridos a partir del 1º de enero de 1985, como consecuencia de infracciones al Derecho Internacional Humanitario o de violaciones graves y manifiestas a las normas internacionales de Derechos Humanos, ocurridas con ocasión del conflicto armado interno.</a:t>
            </a:r>
            <a:r>
              <a:rPr lang="es-ES_tradnl" sz="2800" dirty="0" smtClean="0">
                <a:ea typeface="Abadi MT Condensed Extra Bold" charset="0"/>
                <a:cs typeface="Abadi MT Condensed Extra Bold" charset="0"/>
              </a:rPr>
              <a:t> </a:t>
            </a:r>
          </a:p>
          <a:p>
            <a:pPr algn="ctr"/>
            <a:r>
              <a:rPr lang="es-ES_tradnl" sz="3600" dirty="0" smtClean="0">
                <a:latin typeface="Abadi MT Condensed Extra Bold" charset="0"/>
                <a:ea typeface="Abadi MT Condensed Extra Bold" charset="0"/>
                <a:cs typeface="Abadi MT Condensed Extra Bold" charset="0"/>
              </a:rPr>
              <a:t> </a:t>
            </a:r>
            <a:endParaRPr lang="es-ES_tradnl" sz="3600" dirty="0">
              <a:latin typeface="Abadi MT Condensed Extra Bold" charset="0"/>
              <a:ea typeface="Abadi MT Condensed Extra Bold" charset="0"/>
              <a:cs typeface="Abadi MT Condensed Extra Bold" charset="0"/>
            </a:endParaRPr>
          </a:p>
        </p:txBody>
      </p:sp>
      <p:sp>
        <p:nvSpPr>
          <p:cNvPr id="8" name="CuadroTexto 7"/>
          <p:cNvSpPr txBox="1"/>
          <p:nvPr/>
        </p:nvSpPr>
        <p:spPr>
          <a:xfrm>
            <a:off x="429624" y="5278536"/>
            <a:ext cx="8300307" cy="1077218"/>
          </a:xfrm>
          <a:prstGeom prst="rect">
            <a:avLst/>
          </a:prstGeom>
          <a:noFill/>
        </p:spPr>
        <p:txBody>
          <a:bodyPr wrap="square" rtlCol="0">
            <a:spAutoFit/>
          </a:bodyPr>
          <a:lstStyle/>
          <a:p>
            <a:pPr algn="just"/>
            <a:r>
              <a:rPr lang="es-ES_tradnl" sz="3600" dirty="0" smtClean="0">
                <a:latin typeface="Abadi MT Condensed Extra Bold" charset="0"/>
                <a:ea typeface="Abadi MT Condensed Extra Bold" charset="0"/>
                <a:cs typeface="Abadi MT Condensed Extra Bold" charset="0"/>
              </a:rPr>
              <a:t>Derechos de las Victimas: </a:t>
            </a:r>
            <a:r>
              <a:rPr lang="es-ES_tradnl" sz="2800" dirty="0" smtClean="0">
                <a:ea typeface="Abadi MT Condensed Extra Bold" charset="0"/>
                <a:cs typeface="Abadi MT Condensed Extra Bold" charset="0"/>
              </a:rPr>
              <a:t>Justicia, Verdad, Reparación y Garantías de no Repetición.</a:t>
            </a:r>
            <a:endParaRPr lang="es-ES_tradnl" sz="3600" dirty="0">
              <a:ea typeface="Abadi MT Condensed Extra Bold" charset="0"/>
              <a:cs typeface="Abadi MT Condensed Extra Bold" charset="0"/>
            </a:endParaRPr>
          </a:p>
        </p:txBody>
      </p:sp>
    </p:spTree>
    <p:extLst>
      <p:ext uri="{BB962C8B-B14F-4D97-AF65-F5344CB8AC3E}">
        <p14:creationId xmlns:p14="http://schemas.microsoft.com/office/powerpoint/2010/main" val="120299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p:cNvSpPr txBox="1"/>
          <p:nvPr/>
        </p:nvSpPr>
        <p:spPr>
          <a:xfrm>
            <a:off x="1509356" y="2782669"/>
            <a:ext cx="6125288" cy="769441"/>
          </a:xfrm>
          <a:prstGeom prst="rect">
            <a:avLst/>
          </a:prstGeom>
          <a:noFill/>
        </p:spPr>
        <p:txBody>
          <a:bodyPr wrap="square" rtlCol="0">
            <a:spAutoFit/>
          </a:bodyPr>
          <a:lstStyle/>
          <a:p>
            <a:pPr algn="ctr"/>
            <a:r>
              <a:rPr lang="es-ES_tradnl" sz="4400" dirty="0" smtClean="0">
                <a:latin typeface="Abadi MT Condensed Extra Bold" charset="0"/>
                <a:ea typeface="Abadi MT Condensed Extra Bold" charset="0"/>
                <a:cs typeface="Abadi MT Condensed Extra Bold" charset="0"/>
              </a:rPr>
              <a:t>¿Quiénes son las víctimas?</a:t>
            </a:r>
            <a:endParaRPr lang="es-ES_tradnl" sz="4400" dirty="0">
              <a:latin typeface="Abadi MT Condensed Extra Bold" charset="0"/>
              <a:ea typeface="Abadi MT Condensed Extra Bold" charset="0"/>
              <a:cs typeface="Abadi MT Condensed Extra Bold" charset="0"/>
            </a:endParaRPr>
          </a:p>
        </p:txBody>
      </p:sp>
      <p:sp>
        <p:nvSpPr>
          <p:cNvPr id="5" name="Rectángulo 4"/>
          <p:cNvSpPr/>
          <p:nvPr/>
        </p:nvSpPr>
        <p:spPr>
          <a:xfrm>
            <a:off x="1959430" y="3510638"/>
            <a:ext cx="5453742"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5967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042" y="16042"/>
            <a:ext cx="9144000"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Imagen 2"/>
          <p:cNvPicPr/>
          <p:nvPr/>
        </p:nvPicPr>
        <p:blipFill>
          <a:blip r:embed="rId2" cstate="print">
            <a:extLst>
              <a:ext uri="{28A0092B-C50C-407E-A947-70E740481C1C}">
                <a14:useLocalDpi xmlns:a14="http://schemas.microsoft.com/office/drawing/2010/main" val="0"/>
              </a:ext>
            </a:extLst>
          </a:blip>
          <a:stretch>
            <a:fillRect/>
          </a:stretch>
        </p:blipFill>
        <p:spPr>
          <a:xfrm>
            <a:off x="2803357" y="1015931"/>
            <a:ext cx="5943600" cy="5179695"/>
          </a:xfrm>
          <a:prstGeom prst="rect">
            <a:avLst/>
          </a:prstGeom>
        </p:spPr>
      </p:pic>
      <p:sp>
        <p:nvSpPr>
          <p:cNvPr id="5" name="CuadroTexto 4"/>
          <p:cNvSpPr txBox="1"/>
          <p:nvPr/>
        </p:nvSpPr>
        <p:spPr>
          <a:xfrm>
            <a:off x="144883" y="152068"/>
            <a:ext cx="5316948" cy="646331"/>
          </a:xfrm>
          <a:prstGeom prst="rect">
            <a:avLst/>
          </a:prstGeom>
          <a:noFill/>
        </p:spPr>
        <p:txBody>
          <a:bodyPr wrap="square" rtlCol="0">
            <a:spAutoFit/>
          </a:bodyPr>
          <a:lstStyle/>
          <a:p>
            <a:pPr algn="ctr"/>
            <a:r>
              <a:rPr lang="es-ES_tradnl" sz="3600" dirty="0" smtClean="0">
                <a:latin typeface="Abadi MT Condensed Extra Bold" charset="0"/>
                <a:ea typeface="Abadi MT Condensed Extra Bold" charset="0"/>
                <a:cs typeface="Abadi MT Condensed Extra Bold" charset="0"/>
              </a:rPr>
              <a:t>¿Quiénes son las víctimas?</a:t>
            </a:r>
            <a:endParaRPr lang="es-ES_tradnl" sz="3600" dirty="0">
              <a:latin typeface="Abadi MT Condensed Extra Bold" charset="0"/>
              <a:ea typeface="Abadi MT Condensed Extra Bold" charset="0"/>
              <a:cs typeface="Abadi MT Condensed Extra Bold" charset="0"/>
            </a:endParaRPr>
          </a:p>
        </p:txBody>
      </p:sp>
      <p:sp>
        <p:nvSpPr>
          <p:cNvPr id="6" name="Rectángulo 5"/>
          <p:cNvSpPr/>
          <p:nvPr/>
        </p:nvSpPr>
        <p:spPr>
          <a:xfrm>
            <a:off x="434586" y="757646"/>
            <a:ext cx="4690868" cy="45719"/>
          </a:xfrm>
          <a:prstGeom prst="rect">
            <a:avLst/>
          </a:prstGeom>
          <a:solidFill>
            <a:srgbClr val="9D1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573575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TotalTime>
  <Words>344</Words>
  <Application>Microsoft Macintosh PowerPoint</Application>
  <PresentationFormat>Presentación en pantalla (4:3)</PresentationFormat>
  <Paragraphs>55</Paragraphs>
  <Slides>19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Abadi MT Condensed Extra Bold</vt:lpstr>
      <vt:lpstr>Calibri</vt:lpstr>
      <vt:lpstr>Calibri Light</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11</cp:revision>
  <dcterms:created xsi:type="dcterms:W3CDTF">2018-10-26T14:34:31Z</dcterms:created>
  <dcterms:modified xsi:type="dcterms:W3CDTF">2018-10-27T00:18:35Z</dcterms:modified>
</cp:coreProperties>
</file>